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Playfair Display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Oswald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Taha Bouhou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PlayfairDisplay-bold.fntdata"/><Relationship Id="rId27" Type="http://schemas.openxmlformats.org/officeDocument/2006/relationships/font" Target="fonts/PlayfairDisplay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PlayfairDisplay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regular.fntdata"/><Relationship Id="rId30" Type="http://schemas.openxmlformats.org/officeDocument/2006/relationships/font" Target="fonts/PlayfairDisplay-boldItalic.fntdata"/><Relationship Id="rId11" Type="http://schemas.openxmlformats.org/officeDocument/2006/relationships/slide" Target="slides/slide5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-bold.fntdata"/><Relationship Id="rId13" Type="http://schemas.openxmlformats.org/officeDocument/2006/relationships/slide" Target="slides/slide7.xml"/><Relationship Id="rId35" Type="http://schemas.openxmlformats.org/officeDocument/2006/relationships/font" Target="fonts/Oswald-regular.fntdata"/><Relationship Id="rId12" Type="http://schemas.openxmlformats.org/officeDocument/2006/relationships/slide" Target="slides/slide6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Oswald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1-08-10T18:33:47.542">
    <p:pos x="0" y="275"/>
    <p:text>Source: https://www.cdc.gov/coronavirus/2019-ncov/science/forecasting/forecasts-cases.html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5f7fc61f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5f7fc61f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5f7fc61f3_2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5f7fc61f3_2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e5f7fc61f3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e5f7fc61f3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486e0f14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486e0f14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486e0f14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e486e0f14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61a362b6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61a362b6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5f7fc61f3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e5f7fc61f3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e5f7fc61f3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e5f7fc61f3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e780d61aa1_2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e780d61aa1_2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e52f4645d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e52f4645d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e5f7fc61f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e5f7fc61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780d61aa1_2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780d61aa1_2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5f7fc61f3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5f7fc61f3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5f7fc61f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e5f7fc61f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780d61aa1_2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780d61aa1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780d61aa1_2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780d61aa1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780d61aa1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780d61aa1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486e0f1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e486e0f1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5f7fc61f3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5f7fc61f3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5" Type="http://schemas.openxmlformats.org/officeDocument/2006/relationships/hyperlink" Target="https://datascience.stanford.edu/people/balasubramanian-narasimhan" TargetMode="External"/><Relationship Id="rId6" Type="http://schemas.openxmlformats.org/officeDocument/2006/relationships/image" Target="../media/image2.png"/><Relationship Id="rId7" Type="http://schemas.openxmlformats.org/officeDocument/2006/relationships/image" Target="../media/image15.jpg"/><Relationship Id="rId8" Type="http://schemas.openxmlformats.org/officeDocument/2006/relationships/image" Target="../media/image7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9" Type="http://schemas.openxmlformats.org/officeDocument/2006/relationships/image" Target="../media/image14.png"/><Relationship Id="rId5" Type="http://schemas.openxmlformats.org/officeDocument/2006/relationships/hyperlink" Target="https://datascience.stanford.edu/people/balasubramanian-narasimhan" TargetMode="External"/><Relationship Id="rId6" Type="http://schemas.openxmlformats.org/officeDocument/2006/relationships/image" Target="../media/image2.png"/><Relationship Id="rId7" Type="http://schemas.openxmlformats.org/officeDocument/2006/relationships/image" Target="../media/image6.png"/><Relationship Id="rId8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1.xml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25" y="0"/>
            <a:ext cx="9144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020">
                <a:highlight>
                  <a:schemeClr val="dk1"/>
                </a:highlight>
              </a:rPr>
              <a:t>Covidcast: </a:t>
            </a:r>
            <a:endParaRPr sz="5020">
              <a:highlight>
                <a:schemeClr val="dk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020">
                <a:highlight>
                  <a:schemeClr val="dk1"/>
                </a:highlight>
              </a:rPr>
              <a:t>Forecasting Aids for Delphi</a:t>
            </a:r>
            <a:endParaRPr sz="5020">
              <a:highlight>
                <a:schemeClr val="dk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0" sz="262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2000"/>
              <a:t>August 11, 2021</a:t>
            </a:r>
            <a:endParaRPr b="0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0" sz="262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2620"/>
              <a:t>Taha Bouhoun, Michelle Lee, Shilaan  Alzahawi</a:t>
            </a:r>
            <a:endParaRPr b="0" sz="262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311700" y="445025"/>
            <a:ext cx="466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of the Current Report           </a:t>
            </a:r>
            <a:endParaRPr/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633025" y="1017725"/>
            <a:ext cx="78651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Too specific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API based: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Slow in knitting in R studio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Unable to run reports in case of API problems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Unable to personalize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Visually unappealing (many plots, colors of the graphs) </a:t>
            </a:r>
            <a:endParaRPr/>
          </a:p>
        </p:txBody>
      </p:sp>
      <p:sp>
        <p:nvSpPr>
          <p:cNvPr id="138" name="Google Shape;138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Architect: Generalizable Report</a:t>
            </a:r>
            <a:endParaRPr/>
          </a:p>
        </p:txBody>
      </p:sp>
      <p:sp>
        <p:nvSpPr>
          <p:cNvPr id="144" name="Google Shape;144;p23"/>
          <p:cNvSpPr/>
          <p:nvPr/>
        </p:nvSpPr>
        <p:spPr>
          <a:xfrm rot="588800">
            <a:off x="700332" y="1379335"/>
            <a:ext cx="2076990" cy="1197406"/>
          </a:xfrm>
          <a:prstGeom prst="homePlate">
            <a:avLst>
              <a:gd fmla="val 50000" name="adj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Choices</a:t>
            </a:r>
            <a:endParaRPr sz="2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5" name="Google Shape;145;p23"/>
          <p:cNvSpPr/>
          <p:nvPr/>
        </p:nvSpPr>
        <p:spPr>
          <a:xfrm rot="-683855">
            <a:off x="700455" y="3255985"/>
            <a:ext cx="2076755" cy="1197232"/>
          </a:xfrm>
          <a:prstGeom prst="homePlate">
            <a:avLst>
              <a:gd fmla="val 50000" name="adj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Template</a:t>
            </a:r>
            <a:endParaRPr sz="2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6" name="Google Shape;146;p23"/>
          <p:cNvSpPr/>
          <p:nvPr/>
        </p:nvSpPr>
        <p:spPr>
          <a:xfrm>
            <a:off x="3191350" y="2235775"/>
            <a:ext cx="2822400" cy="1380600"/>
          </a:xfrm>
          <a:prstGeom prst="chevron">
            <a:avLst>
              <a:gd fmla="val 50000" name="adj"/>
            </a:avLst>
          </a:prstGeom>
          <a:gradFill>
            <a:gsLst>
              <a:gs pos="0">
                <a:srgbClr val="FDECDB"/>
              </a:gs>
              <a:gs pos="100000">
                <a:srgbClr val="F0A96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Modified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R Markdown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7" name="Google Shape;147;p23"/>
          <p:cNvSpPr/>
          <p:nvPr/>
        </p:nvSpPr>
        <p:spPr>
          <a:xfrm>
            <a:off x="6013625" y="2235775"/>
            <a:ext cx="2626800" cy="1380600"/>
          </a:xfrm>
          <a:prstGeom prst="chevron">
            <a:avLst>
              <a:gd fmla="val 50000" name="adj"/>
            </a:avLst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layfair Display"/>
                <a:ea typeface="Playfair Display"/>
                <a:cs typeface="Playfair Display"/>
                <a:sym typeface="Playfair Display"/>
              </a:rPr>
              <a:t>Knitted Report</a:t>
            </a:r>
            <a:endParaRPr sz="2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8" name="Google Shape;148;p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40350" y="76200"/>
            <a:ext cx="905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</a:t>
            </a:r>
            <a:endParaRPr/>
          </a:p>
        </p:txBody>
      </p:sp>
      <p:sp>
        <p:nvSpPr>
          <p:cNvPr id="154" name="Google Shape;154;p24"/>
          <p:cNvSpPr txBox="1"/>
          <p:nvPr>
            <p:ph idx="1" type="body"/>
          </p:nvPr>
        </p:nvSpPr>
        <p:spPr>
          <a:xfrm>
            <a:off x="40350" y="648900"/>
            <a:ext cx="90588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Step 1 </a:t>
            </a:r>
            <a:r>
              <a:rPr lang="en"/>
              <a:t>: </a:t>
            </a:r>
            <a:r>
              <a:rPr lang="en"/>
              <a:t>Generate </a:t>
            </a:r>
            <a:r>
              <a:rPr lang="en"/>
              <a:t>(</a:t>
            </a:r>
            <a:r>
              <a:rPr i="1" lang="en"/>
              <a:t>cases</a:t>
            </a:r>
            <a:r>
              <a:rPr lang="en"/>
              <a:t>, </a:t>
            </a:r>
            <a:r>
              <a:rPr i="1" lang="en"/>
              <a:t>hospitalizations</a:t>
            </a:r>
            <a:r>
              <a:rPr lang="en"/>
              <a:t>, or </a:t>
            </a:r>
            <a:r>
              <a:rPr i="1" lang="en"/>
              <a:t>deaths</a:t>
            </a:r>
            <a:r>
              <a:rPr lang="en"/>
              <a:t>)</a:t>
            </a:r>
            <a:r>
              <a:rPr lang="en"/>
              <a:t> report with chosen parameters 						</a:t>
            </a:r>
            <a:endParaRPr/>
          </a:p>
        </p:txBody>
      </p:sp>
      <p:pic>
        <p:nvPicPr>
          <p:cNvPr id="155" name="Google Shape;1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561" y="1169387"/>
            <a:ext cx="3737226" cy="3827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1050" y="1169375"/>
            <a:ext cx="3666566" cy="38271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7" name="Google Shape;157;p2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3094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</a:t>
            </a:r>
            <a:endParaRPr/>
          </a:p>
        </p:txBody>
      </p:sp>
      <p:sp>
        <p:nvSpPr>
          <p:cNvPr id="163" name="Google Shape;163;p25"/>
          <p:cNvSpPr txBox="1"/>
          <p:nvPr>
            <p:ph idx="1" type="body"/>
          </p:nvPr>
        </p:nvSpPr>
        <p:spPr>
          <a:xfrm>
            <a:off x="0" y="572700"/>
            <a:ext cx="90588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137160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Step 2: </a:t>
            </a:r>
            <a:r>
              <a:rPr lang="en"/>
              <a:t>Explore interactive graphs in tabs				</a:t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 rotWithShape="1">
          <a:blip r:embed="rId3">
            <a:alphaModFix/>
          </a:blip>
          <a:srcRect b="49" l="0" r="0" t="49"/>
          <a:stretch/>
        </p:blipFill>
        <p:spPr>
          <a:xfrm>
            <a:off x="1441250" y="1051025"/>
            <a:ext cx="6568151" cy="3934349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5" name="Google Shape;165;p2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309450" y="91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</a:t>
            </a:r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40350" y="1045650"/>
            <a:ext cx="90588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137160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Step </a:t>
            </a:r>
            <a:r>
              <a:rPr b="1" lang="en"/>
              <a:t>3 </a:t>
            </a:r>
            <a:r>
              <a:rPr lang="en"/>
              <a:t>(o</a:t>
            </a:r>
            <a:r>
              <a:rPr lang="en"/>
              <a:t>ptional): Download underlying data</a:t>
            </a:r>
            <a:r>
              <a:rPr lang="en"/>
              <a:t>					</a:t>
            </a:r>
            <a:endParaRPr/>
          </a:p>
        </p:txBody>
      </p:sp>
      <p:pic>
        <p:nvPicPr>
          <p:cNvPr id="172" name="Google Shape;1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800" y="1808902"/>
            <a:ext cx="7531900" cy="238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Colorblind-Safe Mode</a:t>
            </a:r>
            <a:endParaRPr/>
          </a:p>
        </p:txBody>
      </p:sp>
      <p:sp>
        <p:nvSpPr>
          <p:cNvPr id="179" name="Google Shape;179;p2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0" y="941525"/>
            <a:ext cx="5407750" cy="216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9000" y="3004700"/>
            <a:ext cx="5194140" cy="207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7"/>
          <p:cNvSpPr txBox="1"/>
          <p:nvPr/>
        </p:nvSpPr>
        <p:spPr>
          <a:xfrm>
            <a:off x="422950" y="1042750"/>
            <a:ext cx="12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Before: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422950" y="3097125"/>
            <a:ext cx="122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After: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Discrepancies and Performances</a:t>
            </a:r>
            <a:endParaRPr/>
          </a:p>
        </p:txBody>
      </p:sp>
      <p:pic>
        <p:nvPicPr>
          <p:cNvPr id="189" name="Google Shape;1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4163" y="1017725"/>
            <a:ext cx="5015687" cy="3820974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0" name="Google Shape;190;p2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look inside...</a:t>
            </a:r>
            <a:endParaRPr/>
          </a:p>
        </p:txBody>
      </p:sp>
      <p:pic>
        <p:nvPicPr>
          <p:cNvPr id="196" name="Google Shape;1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5638" y="1113700"/>
            <a:ext cx="6132721" cy="3820972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7" name="Google Shape;197;p2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311700" y="445025"/>
            <a:ext cx="466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of the Original Report           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83100" y="1017725"/>
            <a:ext cx="35796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Too specific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API based: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Slow in knitting in R studio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Unable to run reports in case of API problems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Unable to personalize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Visually unappealing (many plots, colors of the graphs) </a:t>
            </a:r>
            <a:endParaRPr/>
          </a:p>
        </p:txBody>
      </p:sp>
      <p:sp>
        <p:nvSpPr>
          <p:cNvPr id="204" name="Google Shape;204;p3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30"/>
          <p:cNvSpPr txBox="1"/>
          <p:nvPr>
            <p:ph idx="1" type="body"/>
          </p:nvPr>
        </p:nvSpPr>
        <p:spPr>
          <a:xfrm>
            <a:off x="4572000" y="1017725"/>
            <a:ext cx="4369200" cy="40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 </a:t>
            </a:r>
            <a:r>
              <a:rPr lang="en"/>
              <a:t>parameters and helper functions that can change the markdown parameters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Allow download of preformatted data from AWS bucket and prediction data frame (avoid API call)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Add better interactivity to plots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Organize the plots into tabs for easier navigation</a:t>
            </a:r>
            <a:endParaRPr/>
          </a:p>
        </p:txBody>
      </p:sp>
      <p:sp>
        <p:nvSpPr>
          <p:cNvPr id="206" name="Google Shape;206;p30"/>
          <p:cNvSpPr/>
          <p:nvPr/>
        </p:nvSpPr>
        <p:spPr>
          <a:xfrm>
            <a:off x="3771700" y="2068625"/>
            <a:ext cx="726600" cy="33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0"/>
          <p:cNvSpPr txBox="1"/>
          <p:nvPr>
            <p:ph type="title"/>
          </p:nvPr>
        </p:nvSpPr>
        <p:spPr>
          <a:xfrm>
            <a:off x="6057850" y="445025"/>
            <a:ext cx="149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1"/>
          <p:cNvSpPr txBox="1"/>
          <p:nvPr>
            <p:ph type="title"/>
          </p:nvPr>
        </p:nvSpPr>
        <p:spPr>
          <a:xfrm>
            <a:off x="451150" y="242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Artifacts</a:t>
            </a:r>
            <a:endParaRPr/>
          </a:p>
        </p:txBody>
      </p:sp>
      <p:sp>
        <p:nvSpPr>
          <p:cNvPr id="214" name="Google Shape;214;p31"/>
          <p:cNvSpPr txBox="1"/>
          <p:nvPr>
            <p:ph idx="1" type="body"/>
          </p:nvPr>
        </p:nvSpPr>
        <p:spPr>
          <a:xfrm>
            <a:off x="311700" y="753425"/>
            <a:ext cx="8520600" cy="19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Templated markdown files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Auxiliary</a:t>
            </a:r>
            <a:r>
              <a:rPr lang="en"/>
              <a:t> R scripts for manipulating markdowns and generating reports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 reports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A GitHub repository with fully documented code and vignettes</a:t>
            </a:r>
            <a:endParaRPr/>
          </a:p>
        </p:txBody>
      </p:sp>
      <p:sp>
        <p:nvSpPr>
          <p:cNvPr id="215" name="Google Shape;215;p31"/>
          <p:cNvSpPr txBox="1"/>
          <p:nvPr>
            <p:ph type="title"/>
          </p:nvPr>
        </p:nvSpPr>
        <p:spPr>
          <a:xfrm>
            <a:off x="311700" y="2910941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</a:t>
            </a:r>
            <a:r>
              <a:rPr lang="en"/>
              <a:t>Directions</a:t>
            </a:r>
            <a:endParaRPr/>
          </a:p>
        </p:txBody>
      </p:sp>
      <p:sp>
        <p:nvSpPr>
          <p:cNvPr id="216" name="Google Shape;216;p31"/>
          <p:cNvSpPr txBox="1"/>
          <p:nvPr>
            <p:ph idx="1" type="body"/>
          </p:nvPr>
        </p:nvSpPr>
        <p:spPr>
          <a:xfrm>
            <a:off x="311700" y="3483657"/>
            <a:ext cx="8520600" cy="15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Shiny app that generates the report with the click of a button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County-specific forecaster performance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Docker solution for batch generation of reports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Covidcast: Forecasting Aids for </a:t>
            </a:r>
            <a:r>
              <a:rPr lang="en"/>
              <a:t>Delphi</a:t>
            </a:r>
            <a:r>
              <a:rPr lang="en"/>
              <a:t> 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9885" l="0" r="0" t="0"/>
          <a:stretch/>
        </p:blipFill>
        <p:spPr>
          <a:xfrm>
            <a:off x="3845350" y="1558625"/>
            <a:ext cx="1229400" cy="1243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3395900" y="2952100"/>
            <a:ext cx="2115300" cy="10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Shilaan Alzahawi</a:t>
            </a:r>
            <a:endParaRPr b="1"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Stanford University</a:t>
            </a:r>
            <a:endParaRPr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i="1"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Technical mentor</a:t>
            </a:r>
            <a:endParaRPr i="1"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4">
            <a:alphaModFix/>
          </a:blip>
          <a:srcRect b="0" l="16603" r="21280" t="0"/>
          <a:stretch/>
        </p:blipFill>
        <p:spPr>
          <a:xfrm>
            <a:off x="5555775" y="1576612"/>
            <a:ext cx="1229400" cy="1281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5359550" y="2940100"/>
            <a:ext cx="17277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highlight>
                  <a:srgbClr val="FFFFFF"/>
                </a:highlight>
                <a:uFill>
                  <a:noFill/>
                </a:uFill>
                <a:latin typeface="Playfair Display"/>
                <a:ea typeface="Playfair Display"/>
                <a:cs typeface="Playfair Display"/>
                <a:sym typeface="Playfair Displ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Balasubramanian Narasimhan</a:t>
            </a:r>
            <a:endParaRPr b="1" sz="13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7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Stanford University</a:t>
            </a:r>
            <a:endParaRPr i="1" sz="13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i="1" lang="en" sz="13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Faculty mentor</a:t>
            </a:r>
            <a:endParaRPr i="1" sz="13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72038" y="1576600"/>
            <a:ext cx="1281600" cy="1281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7041000" y="2993050"/>
            <a:ext cx="1943700" cy="11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Daniel McDonald</a:t>
            </a:r>
            <a:endParaRPr i="1" sz="4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University of British Columbia, Canada</a:t>
            </a:r>
            <a:endParaRPr sz="13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Faculty mentor</a:t>
            </a:r>
            <a:endParaRPr i="1" sz="13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 rotWithShape="1">
          <a:blip r:embed="rId7">
            <a:alphaModFix/>
          </a:blip>
          <a:srcRect b="20129" l="2974" r="25000" t="7042"/>
          <a:stretch/>
        </p:blipFill>
        <p:spPr>
          <a:xfrm>
            <a:off x="333700" y="1596087"/>
            <a:ext cx="1229400" cy="1243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30700" y="3003400"/>
            <a:ext cx="1835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i="1"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8">
            <a:alphaModFix/>
          </a:blip>
          <a:srcRect b="40393" l="14492" r="14042" t="5408"/>
          <a:stretch/>
        </p:blipFill>
        <p:spPr>
          <a:xfrm>
            <a:off x="2169225" y="1578112"/>
            <a:ext cx="1229400" cy="1243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1643300" y="2952100"/>
            <a:ext cx="2115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Michelle Lee</a:t>
            </a:r>
            <a:endParaRPr b="1"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Columbia</a:t>
            </a:r>
            <a:r>
              <a:rPr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University</a:t>
            </a:r>
            <a:endParaRPr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i="1"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DSSG Fellow</a:t>
            </a:r>
            <a:endParaRPr i="1"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-33100" y="2952100"/>
            <a:ext cx="2115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Taha Bouhoun</a:t>
            </a:r>
            <a:endParaRPr b="1"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Minerva</a:t>
            </a:r>
            <a:r>
              <a:rPr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University</a:t>
            </a:r>
            <a:endParaRPr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i="1"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DSSG Fellow</a:t>
            </a:r>
            <a:endParaRPr i="1"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to our mentors and the DELPHI team ! </a:t>
            </a:r>
            <a:endParaRPr/>
          </a:p>
        </p:txBody>
      </p:sp>
      <p:sp>
        <p:nvSpPr>
          <p:cNvPr id="222" name="Google Shape;222;p3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3" name="Google Shape;223;p32"/>
          <p:cNvPicPr preferRelativeResize="0"/>
          <p:nvPr/>
        </p:nvPicPr>
        <p:blipFill rotWithShape="1">
          <a:blip r:embed="rId3">
            <a:alphaModFix/>
          </a:blip>
          <a:srcRect b="9885" l="0" r="0" t="0"/>
          <a:stretch/>
        </p:blipFill>
        <p:spPr>
          <a:xfrm>
            <a:off x="884250" y="1308650"/>
            <a:ext cx="1229400" cy="1243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4" name="Google Shape;224;p32"/>
          <p:cNvSpPr txBox="1"/>
          <p:nvPr/>
        </p:nvSpPr>
        <p:spPr>
          <a:xfrm>
            <a:off x="560100" y="2842775"/>
            <a:ext cx="19437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Shilaan Alzahawi</a:t>
            </a:r>
            <a:endParaRPr b="1"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Technical mentor</a:t>
            </a:r>
            <a:endParaRPr i="1" sz="1300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25" name="Google Shape;225;p32"/>
          <p:cNvPicPr preferRelativeResize="0"/>
          <p:nvPr/>
        </p:nvPicPr>
        <p:blipFill rotWithShape="1">
          <a:blip r:embed="rId4">
            <a:alphaModFix/>
          </a:blip>
          <a:srcRect b="0" l="16603" r="21280" t="0"/>
          <a:stretch/>
        </p:blipFill>
        <p:spPr>
          <a:xfrm>
            <a:off x="2594675" y="1326637"/>
            <a:ext cx="1229400" cy="1281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6" name="Google Shape;226;p32"/>
          <p:cNvSpPr txBox="1"/>
          <p:nvPr/>
        </p:nvSpPr>
        <p:spPr>
          <a:xfrm>
            <a:off x="2371420" y="2836825"/>
            <a:ext cx="1866600" cy="9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highlight>
                  <a:srgbClr val="FFFFFF"/>
                </a:highlight>
                <a:uFill>
                  <a:noFill/>
                </a:uFill>
                <a:latin typeface="Playfair Display"/>
                <a:ea typeface="Playfair Display"/>
                <a:cs typeface="Playfair Display"/>
                <a:sym typeface="Playfair Displ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Balasubramanian Narasimhan</a:t>
            </a:r>
            <a:endParaRPr b="1" sz="13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700"/>
              </a:spcBef>
              <a:spcAft>
                <a:spcPts val="600"/>
              </a:spcAft>
              <a:buNone/>
            </a:pPr>
            <a:r>
              <a:rPr i="1" lang="en" sz="13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Faculty mentor</a:t>
            </a:r>
            <a:endParaRPr i="1" sz="13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27" name="Google Shape;227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10938" y="1326625"/>
            <a:ext cx="1281600" cy="1281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8" name="Google Shape;228;p32"/>
          <p:cNvSpPr txBox="1"/>
          <p:nvPr/>
        </p:nvSpPr>
        <p:spPr>
          <a:xfrm>
            <a:off x="4159250" y="2887400"/>
            <a:ext cx="1785000" cy="9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Daniel McDonald</a:t>
            </a:r>
            <a:endParaRPr i="1" sz="4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Faculty mentor</a:t>
            </a:r>
            <a:endParaRPr i="1" sz="13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29" name="Google Shape;229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27200" y="1287313"/>
            <a:ext cx="2705100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9741" y="3836770"/>
            <a:ext cx="2009775" cy="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19150" y="3836775"/>
            <a:ext cx="375285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Delphi Research Group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11700" y="1234075"/>
            <a:ext cx="85206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Delphi Research Group at Carnegie Mellon University and is </a:t>
            </a:r>
            <a:r>
              <a:rPr b="1" lang="en"/>
              <a:t>one of the two influenza forecasters in the United States</a:t>
            </a:r>
            <a:endParaRPr b="1"/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 b="0" l="2037" r="0" t="0"/>
          <a:stretch/>
        </p:blipFill>
        <p:spPr>
          <a:xfrm>
            <a:off x="4724400" y="2407425"/>
            <a:ext cx="4310449" cy="2140058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464100" y="2258875"/>
            <a:ext cx="4107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group’s goal is to develop the theory and practice of </a:t>
            </a:r>
            <a:r>
              <a:rPr b="1" lang="en"/>
              <a:t>epidemiological forecasting</a:t>
            </a:r>
            <a:br>
              <a:rPr b="1"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Prior to COVID-19, the group also worked on forecasting for influenza, dengue, and norovirus</a:t>
            </a:r>
            <a:endParaRPr/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3475" y="88425"/>
            <a:ext cx="2705100" cy="12858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Delphi Covidcast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103700"/>
            <a:ext cx="8832300" cy="12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Since March 2020, the Delphi research group has maintained </a:t>
            </a:r>
            <a:r>
              <a:rPr b="1" lang="en" sz="1700"/>
              <a:t>the largest public repository of real-time indicators of COVID-19 activity</a:t>
            </a:r>
            <a:r>
              <a:rPr lang="en" sz="1700"/>
              <a:t>, through a public API. </a:t>
            </a:r>
            <a:endParaRPr sz="17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 rotWithShape="1">
          <a:blip r:embed="rId3">
            <a:alphaModFix/>
          </a:blip>
          <a:srcRect b="0" l="0" r="0" t="10015"/>
          <a:stretch/>
        </p:blipFill>
        <p:spPr>
          <a:xfrm>
            <a:off x="3090150" y="1870075"/>
            <a:ext cx="5742151" cy="304236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311700" y="1870075"/>
            <a:ext cx="28287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Every Monday, the Delphi Covidcast generates forecasts of cumulative COVID-19 cases and deaths in the U.S. These predictions are reviewed by the team and sent to the CDC COVID-19 Forecast Hub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311700" y="4074400"/>
            <a:ext cx="85206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FFFFF"/>
                </a:highlight>
              </a:rPr>
              <a:t>Source: Case Forecasts, CDC </a:t>
            </a:r>
            <a:endParaRPr/>
          </a:p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37555"/>
            <a:ext cx="9144003" cy="4268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DELPHI would like to know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11700" y="1234075"/>
            <a:ext cx="8520600" cy="1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does our (Delphi’s Covidcast) forecaster do compared to others?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Assess new forecasters before they are deployed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Are there periods of time that we do much worse or better?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Are there areas of improvement we need to focus on?</a:t>
            </a:r>
            <a:endParaRPr/>
          </a:p>
        </p:txBody>
      </p:sp>
      <p:sp>
        <p:nvSpPr>
          <p:cNvPr id="108" name="Google Shape;108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11700" y="2961425"/>
            <a:ext cx="8994000" cy="13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000"/>
              <a:t>Our project </a:t>
            </a:r>
            <a:r>
              <a:rPr b="1" lang="en" sz="2000"/>
              <a:t>involves the creation of a report that answers these questions</a:t>
            </a:r>
            <a:endParaRPr b="1"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&amp; Deliverables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83100" y="1017725"/>
            <a:ext cx="8994900" cy="40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Our Goal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 tools for comparing and evaluating COVID forecasters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8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Our Deliverables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 interactive parameterized report that evaluates and compares the performance of several COVID-19 forecasters for cases, deaths, and hospitalizations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Along with the report, the user can download the underlying report-specific data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user can automatically generate a report according to their chosen parameters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number of </a:t>
            </a:r>
            <a:r>
              <a:rPr i="1" lang="en"/>
              <a:t>epi-weeks ahead</a:t>
            </a:r>
            <a:r>
              <a:rPr lang="en"/>
              <a:t> that the forecasts are made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specific </a:t>
            </a:r>
            <a:r>
              <a:rPr i="1" lang="en"/>
              <a:t>forecasters</a:t>
            </a:r>
            <a:r>
              <a:rPr lang="en"/>
              <a:t> to compare to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Whether to use a </a:t>
            </a:r>
            <a:r>
              <a:rPr i="1" lang="en"/>
              <a:t>colorblind-safe </a:t>
            </a:r>
            <a:r>
              <a:rPr lang="en"/>
              <a:t>palette for generating the plots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GitHub repository with fully documented code and vignettes</a:t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7950" y="172550"/>
            <a:ext cx="1763645" cy="1676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 of Interest &amp; Data Sources</a:t>
            </a:r>
            <a:endParaRPr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311700" y="1234075"/>
            <a:ext cx="8832300" cy="38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Covid-19 cases </a:t>
            </a:r>
            <a:br>
              <a:rPr b="1" lang="en"/>
            </a:br>
            <a:r>
              <a:rPr lang="en"/>
              <a:t>Number of daily confirmed cases reported by state and local health authorities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Covid 19- deaths</a:t>
            </a:r>
            <a:br>
              <a:rPr lang="en"/>
            </a:br>
            <a:r>
              <a:rPr lang="en"/>
              <a:t>Official figures of death due to COVID-19 as confirmed by health authorities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1200"/>
              </a:spcAft>
              <a:buSzPts val="1800"/>
              <a:buChar char="●"/>
            </a:pPr>
            <a:r>
              <a:rPr b="1" lang="en"/>
              <a:t>Covid-19 hospitalizations</a:t>
            </a:r>
            <a:br>
              <a:rPr lang="en"/>
            </a:br>
            <a:r>
              <a:rPr lang="en"/>
              <a:t>Daily Covid-19 related hospital admissions, estimated from health authorities’ aggregated statistics and patient data </a:t>
            </a:r>
            <a:endParaRPr/>
          </a:p>
        </p:txBody>
      </p:sp>
      <p:sp>
        <p:nvSpPr>
          <p:cNvPr id="124" name="Google Shape;124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 to Evaluate F</a:t>
            </a:r>
            <a:r>
              <a:rPr lang="en"/>
              <a:t>orecasting</a:t>
            </a:r>
            <a:r>
              <a:rPr lang="en"/>
              <a:t> Performance</a:t>
            </a:r>
            <a:endParaRPr/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311700" y="1234075"/>
            <a:ext cx="8588400" cy="37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Weighted Interval Score (WIS)</a:t>
            </a:r>
            <a:br>
              <a:rPr lang="en"/>
            </a:br>
            <a:r>
              <a:rPr lang="en"/>
              <a:t>A </a:t>
            </a:r>
            <a:r>
              <a:rPr lang="en"/>
              <a:t>proper score that combines a set of prediction interval scores. A smaller WIS indicates better performance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Coverage</a:t>
            </a:r>
            <a:br>
              <a:rPr lang="en"/>
            </a:br>
            <a:r>
              <a:rPr lang="en"/>
              <a:t>A</a:t>
            </a:r>
            <a:r>
              <a:rPr lang="en"/>
              <a:t>n estimate of the probability that a forecaster's 80% interval correctly includes the actual value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Absolute Error</a:t>
            </a:r>
            <a:br>
              <a:rPr b="1" lang="en"/>
            </a:br>
            <a:r>
              <a:rPr lang="en"/>
              <a:t>The difference between the actual value and the point forecast</a:t>
            </a:r>
            <a:endParaRPr/>
          </a:p>
        </p:txBody>
      </p:sp>
      <p:sp>
        <p:nvSpPr>
          <p:cNvPr id="131" name="Google Shape;131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